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7"/>
  </p:notesMasterIdLst>
  <p:handoutMasterIdLst>
    <p:handoutMasterId r:id="rId38"/>
  </p:handoutMasterIdLst>
  <p:sldIdLst>
    <p:sldId id="303" r:id="rId2"/>
    <p:sldId id="365" r:id="rId3"/>
    <p:sldId id="387" r:id="rId4"/>
    <p:sldId id="389" r:id="rId5"/>
    <p:sldId id="392" r:id="rId6"/>
    <p:sldId id="393" r:id="rId7"/>
    <p:sldId id="390" r:id="rId8"/>
    <p:sldId id="391" r:id="rId9"/>
    <p:sldId id="401" r:id="rId10"/>
    <p:sldId id="415" r:id="rId11"/>
    <p:sldId id="416" r:id="rId12"/>
    <p:sldId id="394" r:id="rId13"/>
    <p:sldId id="395" r:id="rId14"/>
    <p:sldId id="396" r:id="rId15"/>
    <p:sldId id="419" r:id="rId16"/>
    <p:sldId id="420" r:id="rId17"/>
    <p:sldId id="412" r:id="rId18"/>
    <p:sldId id="407" r:id="rId19"/>
    <p:sldId id="408" r:id="rId20"/>
    <p:sldId id="409" r:id="rId21"/>
    <p:sldId id="410" r:id="rId22"/>
    <p:sldId id="414" r:id="rId23"/>
    <p:sldId id="406" r:id="rId24"/>
    <p:sldId id="404" r:id="rId25"/>
    <p:sldId id="405" r:id="rId26"/>
    <p:sldId id="400" r:id="rId27"/>
    <p:sldId id="411" r:id="rId28"/>
    <p:sldId id="417" r:id="rId29"/>
    <p:sldId id="398" r:id="rId30"/>
    <p:sldId id="397" r:id="rId31"/>
    <p:sldId id="402" r:id="rId32"/>
    <p:sldId id="403" r:id="rId33"/>
    <p:sldId id="399" r:id="rId34"/>
    <p:sldId id="413" r:id="rId35"/>
    <p:sldId id="388" r:id="rId36"/>
  </p:sldIdLst>
  <p:sldSz cx="13004800" cy="9753600"/>
  <p:notesSz cx="6819900" cy="9931400"/>
  <p:embeddedFontLst>
    <p:embeddedFont>
      <p:font typeface="Arial Black" panose="020B0A04020102020204" pitchFamily="34" charset="0"/>
      <p:bold r:id="rId39"/>
    </p:embeddedFont>
    <p:embeddedFont>
      <p:font typeface="Arial Narrow" panose="020B0606020202030204" pitchFamily="3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Droid Sans Mono" panose="020B0609030804020204" pitchFamily="49" charset="0"/>
      <p:regular r:id="rId49"/>
    </p:embeddedFont>
    <p:embeddedFont>
      <p:font typeface="Eurostile" panose="020B0504020202050204" pitchFamily="34" charset="0"/>
      <p:regular r:id="rId50"/>
    </p:embeddedFont>
    <p:embeddedFont>
      <p:font typeface="Wingdings 3" panose="05040102010807070707" pitchFamily="18" charset="2"/>
      <p:regular r:id="rId51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559B7A"/>
    <a:srgbClr val="707174"/>
    <a:srgbClr val="DB6207"/>
    <a:srgbClr val="FF9999"/>
    <a:srgbClr val="F9CC33"/>
    <a:srgbClr val="F9AB55"/>
    <a:srgbClr val="475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302" y="58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66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42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130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14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410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62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57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31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0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066EE0F-8D35-418E-8FB2-9069E0E9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80636"/>
            <a:ext cx="11959362" cy="50345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Dirty Details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78486" y="1367378"/>
            <a:ext cx="3312424" cy="579079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Pointer Cast!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BE8D3C6-7CAE-47F4-B603-655A6C668653}"/>
              </a:ext>
            </a:extLst>
          </p:cNvPr>
          <p:cNvSpPr/>
          <p:nvPr/>
        </p:nvSpPr>
        <p:spPr>
          <a:xfrm>
            <a:off x="1734470" y="5968195"/>
            <a:ext cx="6181980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21C86DC-B800-4F8A-A8F8-70406C43942E}"/>
              </a:ext>
            </a:extLst>
          </p:cNvPr>
          <p:cNvSpPr/>
          <p:nvPr/>
        </p:nvSpPr>
        <p:spPr>
          <a:xfrm>
            <a:off x="2813796" y="6806111"/>
            <a:ext cx="1933568" cy="50908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378705A-CC14-45F3-A96D-4BF99D42382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4963886" y="1946457"/>
            <a:ext cx="3770812" cy="402173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23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>
            <a:extLst>
              <a:ext uri="{FF2B5EF4-FFF2-40B4-BE49-F238E27FC236}">
                <a16:creationId xmlns:a16="http://schemas.microsoft.com/office/drawing/2014/main" id="{36E0AF75-E5C6-4333-8A3B-839575E4F1F6}"/>
              </a:ext>
            </a:extLst>
          </p:cNvPr>
          <p:cNvSpPr txBox="1"/>
          <p:nvPr/>
        </p:nvSpPr>
        <p:spPr>
          <a:xfrm>
            <a:off x="3335981" y="1659385"/>
            <a:ext cx="7769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ps-&gt;_Sh[1]</a:t>
            </a:r>
          </a:p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 unsigned short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Getting down to Memory Bits</a:t>
            </a:r>
            <a:endParaRPr lang="en-GB" dirty="0">
              <a:latin typeface="Eurostile" panose="020B050402020205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D123BB-6C85-47E0-8C33-1801A6A50F95}"/>
              </a:ext>
            </a:extLst>
          </p:cNvPr>
          <p:cNvCxnSpPr>
            <a:cxnSpLocks/>
          </p:cNvCxnSpPr>
          <p:nvPr/>
        </p:nvCxnSpPr>
        <p:spPr>
          <a:xfrm flipV="1">
            <a:off x="2102000" y="7302674"/>
            <a:ext cx="0" cy="1372085"/>
          </a:xfrm>
          <a:prstGeom prst="straightConnector1">
            <a:avLst/>
          </a:prstGeom>
          <a:ln w="63500">
            <a:solidFill>
              <a:srgbClr val="FFFF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28AED9E-5BF9-41C1-9444-211F1657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71" y="3604944"/>
            <a:ext cx="9389988" cy="2932950"/>
          </a:xfrm>
          <a:prstGeom prst="rect">
            <a:avLst/>
          </a:prstGeom>
        </p:spPr>
      </p:pic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BB405093-9B62-4EFA-A830-B11E3AC3E113}"/>
              </a:ext>
            </a:extLst>
          </p:cNvPr>
          <p:cNvSpPr/>
          <p:nvPr/>
        </p:nvSpPr>
        <p:spPr>
          <a:xfrm rot="5400000">
            <a:off x="6242275" y="2485994"/>
            <a:ext cx="539496" cy="8820046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02F654E-2912-438F-8C6B-CE50EE0C3560}"/>
              </a:ext>
            </a:extLst>
          </p:cNvPr>
          <p:cNvSpPr/>
          <p:nvPr/>
        </p:nvSpPr>
        <p:spPr>
          <a:xfrm rot="16200000">
            <a:off x="4031438" y="1053662"/>
            <a:ext cx="539496" cy="4398365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05A82B93-9C4A-49B6-8C23-0E0CE3721DB0}"/>
              </a:ext>
            </a:extLst>
          </p:cNvPr>
          <p:cNvSpPr/>
          <p:nvPr/>
        </p:nvSpPr>
        <p:spPr>
          <a:xfrm rot="16200000">
            <a:off x="8496958" y="1097505"/>
            <a:ext cx="539496" cy="4310680"/>
          </a:xfrm>
          <a:prstGeom prst="rightBrace">
            <a:avLst>
              <a:gd name="adj1" fmla="val 26977"/>
              <a:gd name="adj2" fmla="val 50544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3CE4465-EB28-4E87-B47D-49A1B9DBA748}"/>
              </a:ext>
            </a:extLst>
          </p:cNvPr>
          <p:cNvCxnSpPr>
            <a:cxnSpLocks/>
          </p:cNvCxnSpPr>
          <p:nvPr/>
        </p:nvCxnSpPr>
        <p:spPr>
          <a:xfrm flipV="1">
            <a:off x="2102000" y="2893513"/>
            <a:ext cx="0" cy="4272254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75064DFA-1FC3-48BE-83AA-88921E48A448}"/>
              </a:ext>
            </a:extLst>
          </p:cNvPr>
          <p:cNvSpPr txBox="1"/>
          <p:nvPr/>
        </p:nvSpPr>
        <p:spPr>
          <a:xfrm>
            <a:off x="5009507" y="7165766"/>
            <a:ext cx="2917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*px</a:t>
            </a:r>
          </a:p>
          <a:p>
            <a:pPr algn="ctr"/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float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9249F5-E561-4444-9F69-4B6B5ED96F65}"/>
              </a:ext>
            </a:extLst>
          </p:cNvPr>
          <p:cNvSpPr txBox="1"/>
          <p:nvPr/>
        </p:nvSpPr>
        <p:spPr>
          <a:xfrm>
            <a:off x="7396326" y="1609153"/>
            <a:ext cx="419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ps-&gt;_Sh[0]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2298857-F349-4D6B-AD23-4F74825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30" y="8662300"/>
            <a:ext cx="6990880" cy="6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669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D4E1CD-CCBD-4B84-AB6D-91A01D8925A2}"/>
              </a:ext>
            </a:extLst>
          </p:cNvPr>
          <p:cNvSpPr/>
          <p:nvPr/>
        </p:nvSpPr>
        <p:spPr>
          <a:xfrm>
            <a:off x="1170700" y="3963182"/>
            <a:ext cx="1722811" cy="126017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431A6-A61F-466F-AD5C-28593B8A066B}"/>
              </a:ext>
            </a:extLst>
          </p:cNvPr>
          <p:cNvSpPr/>
          <p:nvPr/>
        </p:nvSpPr>
        <p:spPr>
          <a:xfrm>
            <a:off x="1878244" y="6024535"/>
            <a:ext cx="1169471" cy="35121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854A29-125E-4E00-96F7-F9E66F8FA07A}"/>
              </a:ext>
            </a:extLst>
          </p:cNvPr>
          <p:cNvSpPr/>
          <p:nvPr/>
        </p:nvSpPr>
        <p:spPr>
          <a:xfrm>
            <a:off x="2103190" y="6744256"/>
            <a:ext cx="2255868" cy="2462374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C2D3B6-E427-4F82-BDD3-72DF44355CA9}"/>
              </a:ext>
            </a:extLst>
          </p:cNvPr>
          <p:cNvSpPr/>
          <p:nvPr/>
        </p:nvSpPr>
        <p:spPr>
          <a:xfrm>
            <a:off x="7297103" y="4876800"/>
            <a:ext cx="2285308" cy="30772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02BD2D4-B9E4-40EE-AA34-20057046CEB5}"/>
              </a:ext>
            </a:extLst>
          </p:cNvPr>
          <p:cNvSpPr/>
          <p:nvPr/>
        </p:nvSpPr>
        <p:spPr>
          <a:xfrm>
            <a:off x="9872360" y="1217812"/>
            <a:ext cx="1644392" cy="31946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E225A8-5DA8-4DCF-96A3-A9821CCC4E89}"/>
              </a:ext>
            </a:extLst>
          </p:cNvPr>
          <p:cNvSpPr/>
          <p:nvPr/>
        </p:nvSpPr>
        <p:spPr>
          <a:xfrm>
            <a:off x="749196" y="1217812"/>
            <a:ext cx="1353994" cy="3374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A0C9555-80DB-41C2-B9A0-3A4004C7B833}"/>
              </a:ext>
            </a:extLst>
          </p:cNvPr>
          <p:cNvSpPr/>
          <p:nvPr/>
        </p:nvSpPr>
        <p:spPr>
          <a:xfrm>
            <a:off x="3774323" y="1204080"/>
            <a:ext cx="722522" cy="35121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8E02391-5B21-466C-B39E-01BE70C15AB3}"/>
              </a:ext>
            </a:extLst>
          </p:cNvPr>
          <p:cNvSpPr/>
          <p:nvPr/>
        </p:nvSpPr>
        <p:spPr>
          <a:xfrm>
            <a:off x="4686119" y="1204080"/>
            <a:ext cx="2967283" cy="35121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10FEF6F-8D27-41C6-AC87-43E448B1ABD0}"/>
              </a:ext>
            </a:extLst>
          </p:cNvPr>
          <p:cNvCxnSpPr>
            <a:cxnSpLocks/>
          </p:cNvCxnSpPr>
          <p:nvPr/>
        </p:nvCxnSpPr>
        <p:spPr>
          <a:xfrm>
            <a:off x="1377481" y="1659254"/>
            <a:ext cx="654624" cy="2303928"/>
          </a:xfrm>
          <a:prstGeom prst="straightConnector1">
            <a:avLst/>
          </a:prstGeom>
          <a:ln w="25400">
            <a:solidFill>
              <a:srgbClr val="FFFF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A644F8C-93CB-4C35-B506-5952253F5FFB}"/>
              </a:ext>
            </a:extLst>
          </p:cNvPr>
          <p:cNvCxnSpPr>
            <a:cxnSpLocks/>
          </p:cNvCxnSpPr>
          <p:nvPr/>
        </p:nvCxnSpPr>
        <p:spPr>
          <a:xfrm flipH="1">
            <a:off x="2893511" y="1546282"/>
            <a:ext cx="1242073" cy="4478253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2EC1F42-B1A3-4084-8042-9FB1B507874F}"/>
              </a:ext>
            </a:extLst>
          </p:cNvPr>
          <p:cNvCxnSpPr>
            <a:cxnSpLocks/>
          </p:cNvCxnSpPr>
          <p:nvPr/>
        </p:nvCxnSpPr>
        <p:spPr>
          <a:xfrm flipH="1">
            <a:off x="3970446" y="1546282"/>
            <a:ext cx="2182617" cy="5197974"/>
          </a:xfrm>
          <a:prstGeom prst="straightConnector1">
            <a:avLst/>
          </a:prstGeom>
          <a:ln w="25400">
            <a:solidFill>
              <a:srgbClr val="FF9999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1C059DA-7866-4C00-BFAF-98702ECC2F7E}"/>
              </a:ext>
            </a:extLst>
          </p:cNvPr>
          <p:cNvCxnSpPr>
            <a:cxnSpLocks/>
          </p:cNvCxnSpPr>
          <p:nvPr/>
        </p:nvCxnSpPr>
        <p:spPr>
          <a:xfrm flipH="1">
            <a:off x="9026972" y="1546282"/>
            <a:ext cx="1690777" cy="3330518"/>
          </a:xfrm>
          <a:prstGeom prst="straightConnector1">
            <a:avLst/>
          </a:prstGeom>
          <a:ln w="25400">
            <a:solidFill>
              <a:srgbClr val="DB6207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Array Theory</a:t>
            </a:r>
            <a:endParaRPr lang="en-GB" dirty="0">
              <a:latin typeface="Eurostile" panose="020B050402020205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26574-C4A7-4784-87C1-E05C88B3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74" y="1136539"/>
            <a:ext cx="8626852" cy="5798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175DD2E-2689-4D96-88E4-E1FB275C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037" y="7430414"/>
            <a:ext cx="8060725" cy="18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30B992E-94D7-4331-B818-635A675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1504427"/>
            <a:ext cx="4396797" cy="13620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Translation of Arrays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DCBC70-348C-4EB0-A419-7170D4ADD7C8}"/>
              </a:ext>
            </a:extLst>
          </p:cNvPr>
          <p:cNvSpPr txBox="1"/>
          <p:nvPr/>
        </p:nvSpPr>
        <p:spPr>
          <a:xfrm>
            <a:off x="7184572" y="1389458"/>
            <a:ext cx="442949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2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arr[1]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7E3F80A-6B8B-4D2F-9B91-6B0D8817A3C8}"/>
              </a:ext>
            </a:extLst>
          </p:cNvPr>
          <p:cNvSpPr/>
          <p:nvPr/>
        </p:nvSpPr>
        <p:spPr>
          <a:xfrm rot="10800000">
            <a:off x="6638304" y="1419379"/>
            <a:ext cx="439388" cy="821528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1CFBC7-2593-4EF9-9804-496873DADCB6}"/>
              </a:ext>
            </a:extLst>
          </p:cNvPr>
          <p:cNvCxnSpPr>
            <a:cxnSpLocks/>
          </p:cNvCxnSpPr>
          <p:nvPr/>
        </p:nvCxnSpPr>
        <p:spPr>
          <a:xfrm>
            <a:off x="5676405" y="1831486"/>
            <a:ext cx="890649" cy="5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307B813-4388-4EF1-A4DB-3E75D8EF1EE6}"/>
              </a:ext>
            </a:extLst>
          </p:cNvPr>
          <p:cNvCxnSpPr>
            <a:cxnSpLocks/>
          </p:cNvCxnSpPr>
          <p:nvPr/>
        </p:nvCxnSpPr>
        <p:spPr>
          <a:xfrm>
            <a:off x="3526970" y="2299883"/>
            <a:ext cx="3550722" cy="129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B91C6AD1-7121-476D-BEF4-9ABDA55EE836}"/>
              </a:ext>
            </a:extLst>
          </p:cNvPr>
          <p:cNvSpPr txBox="1"/>
          <p:nvPr/>
        </p:nvSpPr>
        <p:spPr>
          <a:xfrm>
            <a:off x="7184572" y="4753998"/>
            <a:ext cx="442949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arr$$$1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arr$$$1[0] = 1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arr$$$1[1] = 2</a:t>
            </a:r>
          </a:p>
          <a:p>
            <a:endParaRPr lang="de-DE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arr$$$2 :: int[2]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arr$$$1 -&gt; arr$$$2[1] = 10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arr$$$2[1]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2E6E33F-06D3-444F-8D10-D50A5CF54D7A}"/>
              </a:ext>
            </a:extLst>
          </p:cNvPr>
          <p:cNvSpPr/>
          <p:nvPr/>
        </p:nvSpPr>
        <p:spPr>
          <a:xfrm rot="5400000">
            <a:off x="9379632" y="2807316"/>
            <a:ext cx="419381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789EBCC-5B4F-4DEA-9C84-037EE7B06771}"/>
              </a:ext>
            </a:extLst>
          </p:cNvPr>
          <p:cNvSpPr/>
          <p:nvPr/>
        </p:nvSpPr>
        <p:spPr>
          <a:xfrm>
            <a:off x="8645232" y="3236700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DFAC1899-10B0-4CA4-AC95-D5497384B665}"/>
              </a:ext>
            </a:extLst>
          </p:cNvPr>
          <p:cNvSpPr/>
          <p:nvPr/>
        </p:nvSpPr>
        <p:spPr>
          <a:xfrm rot="5400000">
            <a:off x="9379632" y="4324614"/>
            <a:ext cx="41938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8229849-EBB0-4770-B846-CE9E052A1E43}"/>
              </a:ext>
            </a:extLst>
          </p:cNvPr>
          <p:cNvSpPr txBox="1"/>
          <p:nvPr/>
        </p:nvSpPr>
        <p:spPr>
          <a:xfrm>
            <a:off x="6567054" y="3633929"/>
            <a:ext cx="223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elimArrayAssignsM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02B41E7-E5EF-4A63-BB83-83504FB757E3}"/>
              </a:ext>
            </a:extLst>
          </p:cNvPr>
          <p:cNvSpPr/>
          <p:nvPr/>
        </p:nvSpPr>
        <p:spPr>
          <a:xfrm>
            <a:off x="8706794" y="7347587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F44A8FD2-CFEC-4A54-8200-09C3E7F1864E}"/>
              </a:ext>
            </a:extLst>
          </p:cNvPr>
          <p:cNvSpPr/>
          <p:nvPr/>
        </p:nvSpPr>
        <p:spPr>
          <a:xfrm rot="5400000">
            <a:off x="9308190" y="6846763"/>
            <a:ext cx="562264" cy="43938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B31A0BB-5BB5-4CCA-BA56-E1197916AB36}"/>
              </a:ext>
            </a:extLst>
          </p:cNvPr>
          <p:cNvSpPr/>
          <p:nvPr/>
        </p:nvSpPr>
        <p:spPr>
          <a:xfrm rot="10800000">
            <a:off x="6305796" y="7703845"/>
            <a:ext cx="2400998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C2E49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6AA56F6-CB74-4852-9C02-26CBDE6ED1D4}"/>
              </a:ext>
            </a:extLst>
          </p:cNvPr>
          <p:cNvSpPr txBox="1"/>
          <p:nvPr/>
        </p:nvSpPr>
        <p:spPr>
          <a:xfrm>
            <a:off x="748144" y="7299165"/>
            <a:ext cx="5557651" cy="1200329"/>
          </a:xfrm>
          <a:prstGeom prst="rect">
            <a:avLst/>
          </a:prstGeom>
          <a:solidFill>
            <a:srgbClr val="C2E49C"/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0 1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arr$$$1 (𝓈𝓉𝑜𝓇𝑒 1 2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arr$$$2 (𝓈𝓉𝑜𝓇𝑒 1 10 arr$$$1))</a:t>
            </a:r>
          </a:p>
          <a:p>
            <a:r>
              <a:rPr lang="de-DE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(= return_val (𝓈𝑒𝓁𝑒𝒸𝓉 1 arr$$$1))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0162578-38E7-4426-9AEB-8D7EBF96AC4F}"/>
              </a:ext>
            </a:extLst>
          </p:cNvPr>
          <p:cNvCxnSpPr>
            <a:cxnSpLocks/>
          </p:cNvCxnSpPr>
          <p:nvPr/>
        </p:nvCxnSpPr>
        <p:spPr>
          <a:xfrm>
            <a:off x="3954483" y="2684992"/>
            <a:ext cx="3123209" cy="2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A1777F31-EBF9-43F2-82EA-501CA7E3C4C1}"/>
              </a:ext>
            </a:extLst>
          </p:cNvPr>
          <p:cNvSpPr/>
          <p:nvPr/>
        </p:nvSpPr>
        <p:spPr>
          <a:xfrm>
            <a:off x="11557116" y="5978450"/>
            <a:ext cx="157895" cy="432025"/>
          </a:xfrm>
          <a:prstGeom prst="rightBrace">
            <a:avLst>
              <a:gd name="adj1" fmla="val 26977"/>
              <a:gd name="adj2" fmla="val 4844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34853BE-C6DA-4DBB-A642-5391DD45166E}"/>
              </a:ext>
            </a:extLst>
          </p:cNvPr>
          <p:cNvCxnSpPr>
            <a:cxnSpLocks/>
          </p:cNvCxnSpPr>
          <p:nvPr/>
        </p:nvCxnSpPr>
        <p:spPr>
          <a:xfrm>
            <a:off x="9589321" y="2406011"/>
            <a:ext cx="2652806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0532B17B-C69F-4F5A-BF22-37B0C3BCCBC4}"/>
              </a:ext>
            </a:extLst>
          </p:cNvPr>
          <p:cNvCxnSpPr>
            <a:cxnSpLocks/>
          </p:cNvCxnSpPr>
          <p:nvPr/>
        </p:nvCxnSpPr>
        <p:spPr>
          <a:xfrm flipH="1">
            <a:off x="11839699" y="6194463"/>
            <a:ext cx="4024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D68B8B7-CAD2-4852-B2D8-92517AFD18D6}"/>
              </a:ext>
            </a:extLst>
          </p:cNvPr>
          <p:cNvCxnSpPr>
            <a:cxnSpLocks/>
          </p:cNvCxnSpPr>
          <p:nvPr/>
        </p:nvCxnSpPr>
        <p:spPr>
          <a:xfrm flipV="1">
            <a:off x="12242127" y="2429835"/>
            <a:ext cx="0" cy="376462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00C67B5F-E8FF-42C5-BFC3-368291A8327F}"/>
              </a:ext>
            </a:extLst>
          </p:cNvPr>
          <p:cNvSpPr txBox="1"/>
          <p:nvPr/>
        </p:nvSpPr>
        <p:spPr>
          <a:xfrm>
            <a:off x="10074521" y="2031163"/>
            <a:ext cx="210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Array Assignment</a:t>
            </a:r>
          </a:p>
        </p:txBody>
      </p:sp>
    </p:spTree>
    <p:extLst>
      <p:ext uri="{BB962C8B-B14F-4D97-AF65-F5344CB8AC3E}">
        <p14:creationId xmlns:p14="http://schemas.microsoft.com/office/powerpoint/2010/main" val="38452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Running a 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743827-FD3C-4B9B-86A7-E24D74EC74A9}"/>
              </a:ext>
            </a:extLst>
          </p:cNvPr>
          <p:cNvSpPr txBox="1"/>
          <p:nvPr/>
        </p:nvSpPr>
        <p:spPr>
          <a:xfrm>
            <a:off x="442799" y="1184598"/>
            <a:ext cx="7223129" cy="784830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1: int f(int x,int 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2:   int a = 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3:   switch(x)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4:       case 1: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5: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6:           a = a+0;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7: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8:           a = a+1;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9:       case 2: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10:           if(y&gt;0)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11:             a=a+20;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12:             switch(y)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13:                 case 0 : a=a;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14:                 case 1 : a=a+100;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15:                 case 2 : a=a+50;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16:                         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17:                 default: a=a+1000; }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18:           else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19:               for(int i=0;i&lt;3;i++) {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20:                   if(i&gt;=2) break;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21:                   a++;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22:              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23:  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24:           a = a + 3;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25:     case 3: a = a + 4;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26:             break; }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27: a++;</a:t>
            </a:r>
          </a:p>
          <a:p>
            <a:r>
              <a:rPr lang="en-US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28: return a; }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5A6C90-1CA5-48D3-93DA-FD018848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928" y="1372730"/>
            <a:ext cx="4851192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Part of Test Suite.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Quiz: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latin typeface="Eurostile" panose="020B0504020202050204" pitchFamily="34" charset="0"/>
              </a:rPr>
              <a:t>Find all dead branches!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Run analysis and show results</a:t>
            </a:r>
          </a:p>
        </p:txBody>
      </p:sp>
    </p:spTree>
    <p:extLst>
      <p:ext uri="{BB962C8B-B14F-4D97-AF65-F5344CB8AC3E}">
        <p14:creationId xmlns:p14="http://schemas.microsoft.com/office/powerpoint/2010/main" val="291464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 Function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(solver_pragma(2,3) &amp;&amp;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CE2F37-B4CF-4849-AAD2-570E1151D66F}"/>
              </a:ext>
            </a:extLst>
          </p:cNvPr>
          <p:cNvSpPr/>
          <p:nvPr/>
        </p:nvSpPr>
        <p:spPr>
          <a:xfrm>
            <a:off x="1203441" y="1413212"/>
            <a:ext cx="316814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E36442D-8F83-47B0-B6BF-94C31CD215E9}"/>
              </a:ext>
            </a:extLst>
          </p:cNvPr>
          <p:cNvSpPr/>
          <p:nvPr/>
        </p:nvSpPr>
        <p:spPr>
          <a:xfrm>
            <a:off x="4353701" y="5423100"/>
            <a:ext cx="1984470" cy="28094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519575A-15A3-41CC-8516-794EAB7D3B91}"/>
              </a:ext>
            </a:extLst>
          </p:cNvPr>
          <p:cNvSpPr/>
          <p:nvPr/>
        </p:nvSpPr>
        <p:spPr>
          <a:xfrm>
            <a:off x="1203441" y="1412268"/>
            <a:ext cx="3689983" cy="4382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Unroll loop 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 only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216841" y="3694733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3055092" y="3694733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56717E-5C66-4FA1-B8DA-5B9651FF3CFD}"/>
              </a:ext>
            </a:extLst>
          </p:cNvPr>
          <p:cNvSpPr/>
          <p:nvPr/>
        </p:nvSpPr>
        <p:spPr>
          <a:xfrm>
            <a:off x="1216841" y="1455189"/>
            <a:ext cx="4695444" cy="39866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F845F9E4-02FA-4307-9EB0-C45A89B0CDBD}"/>
              </a:ext>
            </a:extLst>
          </p:cNvPr>
          <p:cNvSpPr/>
          <p:nvPr/>
        </p:nvSpPr>
        <p:spPr>
          <a:xfrm>
            <a:off x="10020821" y="4840304"/>
            <a:ext cx="2215721" cy="3329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Example Project Workflow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Wait for Ticket Assignment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b="0">
                <a:latin typeface="Eurostile" panose="020B0504020202050204" pitchFamily="34" charset="0"/>
              </a:rPr>
              <a:t>Extrac</a:t>
            </a:r>
            <a:r>
              <a:rPr lang="en-GB">
                <a:latin typeface="Eurostile" panose="020B0504020202050204" pitchFamily="34" charset="0"/>
              </a:rPr>
              <a:t>t Source Code Snippets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Manually insert annotations (if necessary or wanted)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Execute Analysis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Copy solutions.txt into Ticket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Add Solutions in ForeSee Test Case Model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>
                <a:latin typeface="Eurostile" panose="020B0504020202050204" pitchFamily="34" charset="0"/>
              </a:rPr>
              <a:t>Check Coverage Test Run for 100% Coverage</a:t>
            </a:r>
          </a:p>
          <a:p>
            <a:pPr marL="1165225" lvl="1" indent="-514350">
              <a:buFont typeface="+mj-lt"/>
              <a:buAutoNum type="arabicPeriod"/>
            </a:pP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3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</a:t>
                </a:r>
                <a:r>
                  <a:rPr lang="en-GB">
                    <a:latin typeface="Eurostile" panose="020B0504020202050204" pitchFamily="34" charset="0"/>
                  </a:rPr>
                  <a:t>adding assertions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Time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3593" y="1293775"/>
            <a:ext cx="10188237" cy="741078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Lazy := Unneeded expressions are not evaluated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AC47AEF0-E0D3-4612-B233-30974C80D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485" y="8416685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663D61E-9170-488C-B13A-686DC407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6" y="2295428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Pfeil nach unten 5">
            <a:extLst>
              <a:ext uri="{FF2B5EF4-FFF2-40B4-BE49-F238E27FC236}">
                <a16:creationId xmlns:a16="http://schemas.microsoft.com/office/drawing/2014/main" id="{E2F5AD08-E637-48A9-8A49-514C9604F6B0}"/>
              </a:ext>
            </a:extLst>
          </p:cNvPr>
          <p:cNvSpPr/>
          <p:nvPr/>
        </p:nvSpPr>
        <p:spPr>
          <a:xfrm>
            <a:off x="812132" y="2295428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278249B-EB96-4B25-9890-08642C365104}"/>
              </a:ext>
            </a:extLst>
          </p:cNvPr>
          <p:cNvSpPr txBox="1"/>
          <p:nvPr/>
        </p:nvSpPr>
        <p:spPr>
          <a:xfrm rot="16200000">
            <a:off x="-798998" y="4430651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863D1999-038C-4882-A4A9-2EB90E0AA952}"/>
              </a:ext>
            </a:extLst>
          </p:cNvPr>
          <p:cNvSpPr/>
          <p:nvPr/>
        </p:nvSpPr>
        <p:spPr>
          <a:xfrm>
            <a:off x="4625180" y="5537075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26C0627-6314-42B4-BB8A-A9F0572F52F4}"/>
              </a:ext>
            </a:extLst>
          </p:cNvPr>
          <p:cNvSpPr txBox="1"/>
          <p:nvPr/>
        </p:nvSpPr>
        <p:spPr>
          <a:xfrm>
            <a:off x="5374988" y="6153455"/>
            <a:ext cx="59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de-DE" sz="2800">
                <a:latin typeface="Eurostile" panose="020B0604020202020204" charset="0"/>
              </a:rPr>
              <a:t>not evaluated !</a:t>
            </a:r>
            <a:endParaRPr lang="de-DE" sz="2800" dirty="0">
              <a:latin typeface="Eurostile" panose="020B0604020202020204" charset="0"/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7AAFCF9F-7C5D-4580-AEFA-50C609C96BA1}"/>
              </a:ext>
            </a:extLst>
          </p:cNvPr>
          <p:cNvCxnSpPr>
            <a:cxnSpLocks/>
          </p:cNvCxnSpPr>
          <p:nvPr/>
        </p:nvCxnSpPr>
        <p:spPr>
          <a:xfrm flipH="1">
            <a:off x="1221949" y="5459884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and: nach oben gekippt 3">
            <a:extLst>
              <a:ext uri="{FF2B5EF4-FFF2-40B4-BE49-F238E27FC236}">
                <a16:creationId xmlns:a16="http://schemas.microsoft.com/office/drawing/2014/main" id="{1CA140F6-0B56-4F74-9D01-08243874FEA6}"/>
              </a:ext>
            </a:extLst>
          </p:cNvPr>
          <p:cNvSpPr/>
          <p:nvPr/>
        </p:nvSpPr>
        <p:spPr>
          <a:xfrm>
            <a:off x="6528617" y="2961028"/>
            <a:ext cx="5389971" cy="1627670"/>
          </a:xfrm>
          <a:prstGeom prst="ribbon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rgbClr val="C00000"/>
                </a:solidFill>
              </a:rPr>
              <a:t>Note:</a:t>
            </a:r>
            <a:br>
              <a:rPr lang="de-DE">
                <a:solidFill>
                  <a:srgbClr val="C00000"/>
                </a:solidFill>
              </a:rPr>
            </a:br>
            <a:r>
              <a:rPr lang="de-DE">
                <a:solidFill>
                  <a:srgbClr val="C00000"/>
                </a:solidFill>
              </a:rPr>
              <a:t>Efficient Implementation</a:t>
            </a:r>
          </a:p>
          <a:p>
            <a:pPr algn="ctr"/>
            <a:r>
              <a:rPr lang="de-DE">
                <a:solidFill>
                  <a:srgbClr val="C00000"/>
                </a:solidFill>
              </a:rPr>
              <a:t>comes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7112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E248C72F-63CC-41EC-887F-BF8E7049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92" y="5448818"/>
            <a:ext cx="1453708" cy="76410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88578BD-C4FA-4923-A4B7-D51C0E40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742" y="5435609"/>
            <a:ext cx="1453708" cy="76410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D8594A7-B7B2-4472-8679-A996007C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54" y="4941172"/>
            <a:ext cx="1453708" cy="76410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CDD4C3D5-EBEF-4557-A2F4-5B23A457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78" y="4780706"/>
            <a:ext cx="1453708" cy="76410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E78B226-AFF9-45E5-B1A2-D93A8A28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21" y="4780707"/>
            <a:ext cx="1453708" cy="764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 in Space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04000B3-F597-40A0-B0AE-599AA3FEB530}"/>
              </a:ext>
            </a:extLst>
          </p:cNvPr>
          <p:cNvSpPr/>
          <p:nvPr/>
        </p:nvSpPr>
        <p:spPr>
          <a:xfrm>
            <a:off x="1117070" y="3852534"/>
            <a:ext cx="1888178" cy="1151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rgbClr val="0070C0"/>
                </a:solidFill>
              </a:rPr>
              <a:t>Parser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9CD7B9B-2513-4813-B350-D9E74FB24D75}"/>
              </a:ext>
            </a:extLst>
          </p:cNvPr>
          <p:cNvSpPr/>
          <p:nvPr/>
        </p:nvSpPr>
        <p:spPr>
          <a:xfrm>
            <a:off x="9789365" y="3852534"/>
            <a:ext cx="1765055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62144E-23AC-47A2-8F8B-A81629DD2387}"/>
              </a:ext>
            </a:extLst>
          </p:cNvPr>
          <p:cNvSpPr txBox="1"/>
          <p:nvPr/>
        </p:nvSpPr>
        <p:spPr>
          <a:xfrm>
            <a:off x="3023138" y="3839461"/>
            <a:ext cx="8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AST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A53FE59B-7E8A-44A5-8B1A-C28CC7B2DCC5}"/>
              </a:ext>
            </a:extLst>
          </p:cNvPr>
          <p:cNvSpPr/>
          <p:nvPr/>
        </p:nvSpPr>
        <p:spPr>
          <a:xfrm>
            <a:off x="641061" y="4214732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417700-7A34-4C75-8EF8-0D1E3711BA88}"/>
              </a:ext>
            </a:extLst>
          </p:cNvPr>
          <p:cNvSpPr/>
          <p:nvPr/>
        </p:nvSpPr>
        <p:spPr>
          <a:xfrm>
            <a:off x="11554420" y="4208793"/>
            <a:ext cx="438072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E35A56C-BCB4-4348-B6BA-F6F7622BA186}"/>
              </a:ext>
            </a:extLst>
          </p:cNvPr>
          <p:cNvSpPr txBox="1"/>
          <p:nvPr/>
        </p:nvSpPr>
        <p:spPr>
          <a:xfrm>
            <a:off x="179413" y="4284787"/>
            <a:ext cx="37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E043EDC-9599-4A8C-93C8-3252AFF5FED4}"/>
              </a:ext>
            </a:extLst>
          </p:cNvPr>
          <p:cNvSpPr txBox="1"/>
          <p:nvPr/>
        </p:nvSpPr>
        <p:spPr>
          <a:xfrm>
            <a:off x="11992492" y="4234085"/>
            <a:ext cx="103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Stimuli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C6CF123-3002-490B-BD4C-2BE38E11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146" y="4079874"/>
            <a:ext cx="1453708" cy="7641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2475CE9-5E85-461D-8E2D-B552EADEB0C2}"/>
              </a:ext>
            </a:extLst>
          </p:cNvPr>
          <p:cNvSpPr txBox="1"/>
          <p:nvPr/>
        </p:nvSpPr>
        <p:spPr>
          <a:xfrm>
            <a:off x="376770" y="8693670"/>
            <a:ext cx="874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Arial Black" panose="020B0A04020102020204" pitchFamily="34" charset="0"/>
              </a:rPr>
              <a:t>Huuuuge Path Tree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A0F47-A95E-4696-B72D-9FA5AB628EE9}"/>
              </a:ext>
            </a:extLst>
          </p:cNvPr>
          <p:cNvSpPr/>
          <p:nvPr/>
        </p:nvSpPr>
        <p:spPr>
          <a:xfrm>
            <a:off x="3748682" y="3852534"/>
            <a:ext cx="2315689" cy="1151907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Unfolder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E6787C7-64F4-4706-AEFC-598E65469509}"/>
              </a:ext>
            </a:extLst>
          </p:cNvPr>
          <p:cNvSpPr/>
          <p:nvPr/>
        </p:nvSpPr>
        <p:spPr>
          <a:xfrm>
            <a:off x="2999862" y="4227234"/>
            <a:ext cx="730483" cy="439387"/>
          </a:xfrm>
          <a:prstGeom prst="rightArrow">
            <a:avLst/>
          </a:prstGeom>
          <a:gradFill flip="none" rotWithShape="1">
            <a:gsLst>
              <a:gs pos="0">
                <a:srgbClr val="559B7A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931BA60-38DD-4303-B7CE-B6ECDF612135}"/>
              </a:ext>
            </a:extLst>
          </p:cNvPr>
          <p:cNvSpPr/>
          <p:nvPr/>
        </p:nvSpPr>
        <p:spPr>
          <a:xfrm>
            <a:off x="6063310" y="4235093"/>
            <a:ext cx="822027" cy="43938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767A1BE-CC3D-4042-AA17-52FDDA359DE2}"/>
              </a:ext>
            </a:extLst>
          </p:cNvPr>
          <p:cNvSpPr txBox="1"/>
          <p:nvPr/>
        </p:nvSpPr>
        <p:spPr>
          <a:xfrm>
            <a:off x="6039007" y="3838691"/>
            <a:ext cx="110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Trace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A49E46F-FE43-4AFA-960E-05778BE83221}"/>
              </a:ext>
            </a:extLst>
          </p:cNvPr>
          <p:cNvSpPr/>
          <p:nvPr/>
        </p:nvSpPr>
        <p:spPr>
          <a:xfrm>
            <a:off x="6885337" y="3853708"/>
            <a:ext cx="1888178" cy="11519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Trans-</a:t>
            </a:r>
            <a:br>
              <a:rPr lang="de-DE" sz="3200">
                <a:solidFill>
                  <a:schemeClr val="bg1"/>
                </a:solidFill>
              </a:rPr>
            </a:br>
            <a:r>
              <a:rPr lang="de-DE" sz="3200">
                <a:solidFill>
                  <a:schemeClr val="bg1"/>
                </a:solidFill>
              </a:rPr>
              <a:t>former</a:t>
            </a:r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97628B40-FFA1-4FAE-84DB-619C3FC5F7BE}"/>
              </a:ext>
            </a:extLst>
          </p:cNvPr>
          <p:cNvSpPr/>
          <p:nvPr/>
        </p:nvSpPr>
        <p:spPr>
          <a:xfrm>
            <a:off x="8773515" y="4209967"/>
            <a:ext cx="1015850" cy="43938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28812C3-2122-4D0B-B07A-EDE220401B81}"/>
              </a:ext>
            </a:extLst>
          </p:cNvPr>
          <p:cNvSpPr txBox="1"/>
          <p:nvPr/>
        </p:nvSpPr>
        <p:spPr>
          <a:xfrm>
            <a:off x="8626342" y="3833127"/>
            <a:ext cx="1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Conditions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E6A1F682-9AAE-4767-BCA2-99459B85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6" y="5435609"/>
            <a:ext cx="1453708" cy="76410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12AB42E9-8BC5-4579-BC3A-840A9A2D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58" y="6217841"/>
            <a:ext cx="1453708" cy="76410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D8BBD114-780B-4C1D-B3D1-386B10CF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08" y="6204632"/>
            <a:ext cx="1453708" cy="76410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645991C1-6092-487F-82DF-9A616B5E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6204632"/>
            <a:ext cx="1453708" cy="76410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33EB203-44C1-4387-9617-B5E4B5C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08" y="6968733"/>
            <a:ext cx="1453708" cy="7641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4D0BFF0C-4487-4A05-BE81-78683198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58" y="6955524"/>
            <a:ext cx="1453708" cy="764101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78036F8F-4CCF-44F0-A409-ACCDB2A5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02" y="6955524"/>
            <a:ext cx="1453708" cy="76410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EA8CAE1D-B2AE-4A52-AE20-02284F74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36" y="6088208"/>
            <a:ext cx="1453708" cy="764101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258AD7F3-A9BB-48CB-990C-139F014D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2" y="6857231"/>
            <a:ext cx="1453708" cy="76410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4384760-8833-425B-A821-6E094A78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2" y="7608123"/>
            <a:ext cx="1453708" cy="764101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078F51C4-0DB0-4EB3-A65C-F077A374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471" y="7715121"/>
            <a:ext cx="1453708" cy="764101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A4A233E-0305-4D43-9753-71E1111D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4" y="7727992"/>
            <a:ext cx="1453708" cy="7641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E8051D88-9B4A-4127-A838-F97E0897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0" y="7727992"/>
            <a:ext cx="1453708" cy="7641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CB509F55-8E22-4A15-A1D1-69751F2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56" y="7552851"/>
            <a:ext cx="1453708" cy="764101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6F431721-1E25-421E-995F-39DE5030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08" y="6852309"/>
            <a:ext cx="1453708" cy="764101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E9601C3-3C4A-4D27-9089-52857B39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2" y="7610487"/>
            <a:ext cx="1453708" cy="7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65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</a:t>
            </a:r>
            <a:r>
              <a:rPr lang="en-GB" b="0">
                <a:latin typeface="Eurostile" panose="020B0504020202050204" pitchFamily="34" charset="0"/>
              </a:rPr>
              <a:t>no </a:t>
            </a:r>
            <a:r>
              <a:rPr lang="de-DE">
                <a:latin typeface="Eurostile" panose="020B0504020202050204" pitchFamily="34" charset="0"/>
              </a:rPr>
              <a:t>∀</a:t>
            </a:r>
            <a:r>
              <a:rPr lang="de-DE" dirty="0">
                <a:latin typeface="Eurostile" panose="020B0504020202050204" pitchFamily="34" charset="0"/>
              </a:rPr>
              <a:t>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err="1">
                <a:latin typeface="Eurostile" panose="020B0504020202050204" pitchFamily="34" charset="0"/>
              </a:rPr>
              <a:t>explicitly</a:t>
            </a:r>
            <a:r>
              <a:rPr lang="de-DE">
                <a:latin typeface="Eurostile" panose="020B0504020202050204" pitchFamily="34" charset="0"/>
              </a:rPr>
              <a:t> implemented</a:t>
            </a:r>
          </a:p>
          <a:p>
            <a:pPr lvl="1"/>
            <a:endParaRPr lang="de-DE">
              <a:latin typeface="Eurostile" panose="020B0504020202050204" pitchFamily="34" charset="0"/>
            </a:endParaRPr>
          </a:p>
          <a:p>
            <a:pPr lvl="1"/>
            <a:r>
              <a:rPr lang="de-DE" strike="sngStrike">
                <a:latin typeface="Eurostile" panose="020B0504020202050204" pitchFamily="34" charset="0"/>
              </a:rPr>
              <a:t>Clean </a:t>
            </a:r>
            <a:r>
              <a:rPr lang="de-DE">
                <a:latin typeface="Eurostile" panose="020B0504020202050204" pitchFamily="34" charset="0"/>
              </a:rPr>
              <a:t>Sterile and Abstract Coding: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Single Point Implementation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Extensive Use of Type System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Generic Programming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</a:t>
            </a:r>
            <a:r>
              <a:rPr lang="en-GB" sz="1400" b="0">
                <a:latin typeface="Eurostile" panose="020B0504020202050204" pitchFamily="34" charset="0"/>
              </a:rPr>
              <a:t>reduction)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err="1">
                <a:latin typeface="Eurostile" panose="020B0504020202050204" pitchFamily="34" charset="0"/>
              </a:rPr>
              <a:t>ForeC</a:t>
            </a:r>
            <a:r>
              <a:rPr lang="en-GB" sz="1400" b="0">
                <a:latin typeface="Eurostile" panose="020B0504020202050204" pitchFamily="34" charset="0"/>
              </a:rPr>
              <a:t> )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</a:t>
            </a:r>
            <a:r>
              <a:rPr lang="en-GB" sz="1400" b="0">
                <a:latin typeface="Eurostile" panose="020B0504020202050204" pitchFamily="34" charset="0"/>
              </a:rPr>
              <a:t>, Normalization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Properties </a:t>
            </a:r>
            <a:r>
              <a:rPr lang="en-GB" sz="1400" b="0" dirty="0">
                <a:latin typeface="Eurostile" panose="020B0504020202050204" pitchFamily="34" charset="0"/>
              </a:rPr>
              <a:t>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</a:t>
            </a:r>
            <a:r>
              <a:rPr lang="en-GB" sz="1400">
                <a:latin typeface="Eurostile" panose="020B0504020202050204" pitchFamily="34" charset="0"/>
              </a:rPr>
              <a:t>extensive logging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Branch, MC/DC, Path coverage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All C except </a:t>
            </a:r>
            <a:r>
              <a:rPr lang="en-GB" sz="1400">
                <a:latin typeface="Eurostile" panose="020B0504020202050204" pitchFamily="34" charset="0"/>
              </a:rPr>
              <a:t>expression side effects, pointers to pointers (not all implemented)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</a:t>
            </a:r>
            <a:r>
              <a:rPr lang="en-GB" sz="1400" b="0">
                <a:latin typeface="Eurostile" panose="020B0504020202050204" pitchFamily="34" charset="0"/>
              </a:rPr>
              <a:t>bit level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</a:t>
            </a:r>
            <a:r>
              <a:rPr lang="en-GB" sz="1400" b="0">
                <a:latin typeface="Eurostile" panose="020B0504020202050204" pitchFamily="34" charset="0"/>
              </a:rPr>
              <a:t>Art?</a:t>
            </a:r>
            <a:endParaRPr lang="en-GB" sz="1400" b="0" dirty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Potentially…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Doing C++ (when C++ Parser is available)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Discovering Semantic/Dynamic Patterns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Making CTC superfluous (How to make enemies </a:t>
            </a: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Outclassing VectorCAST Analysis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Oracle for Compiler Test Suites, especially Optimizations!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(“extending” SolidSands’ Supertest)</a:t>
            </a:r>
            <a:b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</a:br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=&gt; Compiler Qualification</a:t>
            </a:r>
          </a:p>
          <a:p>
            <a:pPr lvl="1"/>
            <a:r>
              <a:rPr lang="en-GB">
                <a:latin typeface="Eurostile" panose="020B0504020202050204" pitchFamily="34" charset="0"/>
                <a:sym typeface="Wingdings" panose="05000000000000000000" pitchFamily="2" charset="2"/>
              </a:rPr>
              <a:t>Give Correctness Proofs for Code</a:t>
            </a:r>
            <a:endParaRPr lang="en-GB">
              <a:latin typeface="Eurostile" panose="020B0504020202050204" pitchFamily="34" charset="0"/>
            </a:endParaRPr>
          </a:p>
          <a:p>
            <a:pPr lvl="1"/>
            <a:endParaRPr lang="en-GB">
              <a:latin typeface="Eurostile" panose="020B0504020202050204" pitchFamily="34" charset="0"/>
            </a:endParaRPr>
          </a:p>
          <a:p>
            <a:pPr lvl="1"/>
            <a:endParaRPr lang="en-GB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>
                <a:latin typeface="Eurostile" panose="020B0504020202050204" pitchFamily="34" charset="0"/>
              </a:rPr>
              <a:t>Professionalize Test Suite (towards Qualification?)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Refactor (for </a:t>
            </a:r>
            <a:r>
              <a:rPr lang="en-GB" dirty="0">
                <a:latin typeface="Eurostile" panose="020B0504020202050204" pitchFamily="34" charset="0"/>
              </a:rPr>
              <a:t>Side Effects </a:t>
            </a:r>
            <a:r>
              <a:rPr lang="en-GB">
                <a:latin typeface="Eurostile" panose="020B0504020202050204" pitchFamily="34" charset="0"/>
              </a:rPr>
              <a:t>in Expressions, e.g.)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err="1">
                <a:latin typeface="Eurostile" panose="020B0504020202050204" pitchFamily="34" charset="0"/>
              </a:rPr>
              <a:t>cutoffs</a:t>
            </a:r>
            <a:r>
              <a:rPr lang="en-GB" b="0">
                <a:latin typeface="Eurostile" panose="020B0504020202050204" pitchFamily="34" charset="0"/>
              </a:rPr>
              <a:t>!)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</a:t>
            </a:r>
            <a:r>
              <a:rPr lang="en-GB" b="0">
                <a:latin typeface="Eurostile" panose="020B0504020202050204" pitchFamily="34" charset="0"/>
              </a:rPr>
              <a:t>Snippe</a:t>
            </a:r>
            <a:r>
              <a:rPr lang="en-GB">
                <a:latin typeface="Eurostile" panose="020B0504020202050204" pitchFamily="34" charset="0"/>
              </a:rPr>
              <a:t>ts automatically for Execution</a:t>
            </a:r>
            <a:endParaRPr lang="en-GB" dirty="0">
              <a:latin typeface="Eurostile" panose="020B0504020202050204" pitchFamily="34" charset="0"/>
            </a:endParaRP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0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55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69549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B56702F-0B7B-4A9A-ABFE-02F10AA3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1297341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Run _FDtest example</a:t>
            </a:r>
          </a:p>
          <a:p>
            <a:r>
              <a:rPr lang="en-GB" sz="2400" b="0">
                <a:latin typeface="Eurostile" panose="020B0504020202050204" pitchFamily="34" charset="0"/>
              </a:rPr>
              <a:t>Show Log HTML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7627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8" y="49822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2987</Words>
  <Application>Microsoft Office PowerPoint</Application>
  <PresentationFormat>Benutzerdefiniert</PresentationFormat>
  <Paragraphs>506</Paragraphs>
  <Slides>35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5" baseType="lpstr">
      <vt:lpstr>Courier New</vt:lpstr>
      <vt:lpstr>Arial Black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4 U</vt:lpstr>
      <vt:lpstr>Challenge Solution _FDtest</vt:lpstr>
      <vt:lpstr>Challenge Example _FDtest</vt:lpstr>
      <vt:lpstr>How Did It Do That?</vt:lpstr>
      <vt:lpstr>Definiton of “Trace”</vt:lpstr>
      <vt:lpstr>Dirty Details Example</vt:lpstr>
      <vt:lpstr>Getting down to Memory Bits</vt:lpstr>
      <vt:lpstr>Z3 Formula for _FDtest [1,1]</vt:lpstr>
      <vt:lpstr>Trace Result Verification</vt:lpstr>
      <vt:lpstr>Template</vt:lpstr>
      <vt:lpstr>Z3 Array Theory</vt:lpstr>
      <vt:lpstr>Translation of Arrays</vt:lpstr>
      <vt:lpstr>Running a Test</vt:lpstr>
      <vt:lpstr>Solver Pragma Function</vt:lpstr>
      <vt:lpstr>Solver Debug</vt:lpstr>
      <vt:lpstr>Solver Loop Pragma</vt:lpstr>
      <vt:lpstr>Solver Find</vt:lpstr>
      <vt:lpstr>Example Project Workflow</vt:lpstr>
      <vt:lpstr>QkitKnorrBremse Performance</vt:lpstr>
      <vt:lpstr>MC/DC Table Generation</vt:lpstr>
      <vt:lpstr>MC/DC Table Implementation</vt:lpstr>
      <vt:lpstr>Cutoffs</vt:lpstr>
      <vt:lpstr>Efficiency of Laziness in Time</vt:lpstr>
      <vt:lpstr>Efficiency of Laziness in Space</vt:lpstr>
      <vt:lpstr>Strategic Design Principles</vt:lpstr>
      <vt:lpstr>Loop Length Inference</vt:lpstr>
      <vt:lpstr>Loop Length Inference Example</vt:lpstr>
      <vt:lpstr>Loop Length Inference Efficiency</vt:lpstr>
      <vt:lpstr>Potentially…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1276</cp:revision>
  <cp:lastPrinted>2018-01-19T07:40:56Z</cp:lastPrinted>
  <dcterms:created xsi:type="dcterms:W3CDTF">2009-12-04T13:21:58Z</dcterms:created>
  <dcterms:modified xsi:type="dcterms:W3CDTF">2021-05-12T17:44:19Z</dcterms:modified>
</cp:coreProperties>
</file>